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09" r:id="rId3"/>
    <p:sldId id="306" r:id="rId4"/>
    <p:sldId id="280" r:id="rId5"/>
    <p:sldId id="308" r:id="rId6"/>
    <p:sldId id="307" r:id="rId7"/>
    <p:sldId id="270" r:id="rId8"/>
    <p:sldId id="258" r:id="rId9"/>
    <p:sldId id="259" r:id="rId10"/>
    <p:sldId id="276" r:id="rId11"/>
    <p:sldId id="260" r:id="rId12"/>
    <p:sldId id="261" r:id="rId13"/>
    <p:sldId id="262" r:id="rId14"/>
    <p:sldId id="264" r:id="rId15"/>
    <p:sldId id="265" r:id="rId16"/>
    <p:sldId id="266" r:id="rId17"/>
    <p:sldId id="277" r:id="rId18"/>
    <p:sldId id="272" r:id="rId19"/>
    <p:sldId id="274" r:id="rId20"/>
    <p:sldId id="279" r:id="rId21"/>
    <p:sldId id="275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481CA-4A83-4925-A026-000AE51B4B46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A1B3-F8FE-44B8-A0C2-AAC8D7646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2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97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42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0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5A1B3-F8FE-44B8-A0C2-AAC8D76462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3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21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5A1B3-F8FE-44B8-A0C2-AAC8D76462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9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90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8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90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7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11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16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A1B3-F8FE-44B8-A0C2-AAC8D76462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70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59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59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5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AD547-1BB4-4EEF-BE70-EB57715C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2A9995-07C7-450D-BC07-E43D5BC27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4338A-BB2E-49CE-8011-6EC84BB5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221739-12D1-4473-A093-E66CF0B3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E7396F-3160-49DB-BBE1-0C18B15C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88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61A72-34BD-457E-8921-57F1F3CD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A2A37E-50FA-491F-B7C3-4453AB20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F8E5B-151B-4A0F-AE75-E1C57902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E2828-D16D-4A3A-BA68-6C170441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173E5-8E08-4EFE-97D4-AD0EFD87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37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23839-E362-44E4-ABF3-EE146376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8482CE-1D58-4127-B283-46E2F156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841856-9A25-4A66-BBCB-BA6230A4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4D2BD-D887-4FB6-AEFA-8AA833E6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3DC3C7-0358-43F3-868D-48BB54DA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77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97B6D-A9BD-47FB-9F97-4629AD6C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66069C-4C6E-4C02-A410-EB99A4306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9E6E1A-E560-49F6-BD25-6DC16BDE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05B780-4ADB-499F-9375-CDF5FE12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EEE618-1575-4D06-AE07-E5CAF4F9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939E8A-F43C-47C6-9BB3-F0DEC9BF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5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C3B7F-EE06-410D-9F67-2D840F40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40D412-4764-4014-BDCA-E8F09D55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41FCB3-A24A-4A86-8DEB-BAF4688BA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FF5C94-A8E8-4F89-9D18-BCA13CA38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F92EB82-5815-4F10-AB2A-F6DEC05BF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2C3071-E8DD-479C-86D6-43337E0C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FE4019-309C-46A3-8B75-AEFDF68E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293668-DCF7-4A9D-A43E-89B9508C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6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C76EB-E209-4788-BD6C-872A1A96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7B9F9F-AA5F-445D-9769-38C29C26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E3DD0D-0F58-448D-B01D-E24B1D6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EDD060-424A-49ED-AEB6-ECA82E4B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8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45B120-1761-4D2C-BF57-8E9777C0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0D6A4B-3685-49DF-9AF4-5E53FAE1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415BC6-E9B6-48F8-8196-1CC435D1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6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DA881-B765-40A2-9ACF-6D8BD669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BA47D5-9865-48EE-A394-B1CBC80E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668F89-B4EA-4D90-95F6-CF5F50246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BE653C-C491-4E39-A0F2-75D31353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23F862-6021-4074-870E-BD14FC8F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29AE0E-1819-4B01-BB4B-16B6759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7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9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DD947-F649-42B7-9A9B-FEBDE26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C19873-AA1F-41FA-A824-A7CD5AD0C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DB383F0-0175-4B20-8CB0-49D2C776F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72895F-E0AC-4A60-A590-BE5736E7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ED36DA-7755-4455-92EB-A2B0BE1A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F8108F-BE03-4B9A-A049-3C77A18B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629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D15C3-714A-4A7E-B5AF-720A2E6D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7237A1-3CEB-4FA2-A1E7-3B53859CA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DA420A-4F0E-4DE7-BF9F-9AFB9417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065AFE-A759-49FF-90E1-9FE74B4C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A30AB5-F43B-4253-AFDE-06330E7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42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216062-A2D6-4F05-81FA-62B51A320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0F753D-1F7B-4AF5-812B-A18F0A5CB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47A4FA-FB52-4561-BD63-3A09DE37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8B4A46-D299-4694-A1FE-B49F0DC6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9178A-8FB6-4424-B63F-449DC0EC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5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0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44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7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1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7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A05F-58E1-4CAB-AC20-85212C910E88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B700-0161-4108-A6AC-216369C42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0F006E-9A40-4255-9286-8EB47E80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7CCB6C-E138-4486-B5DC-8FB63314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9BCC11-B794-4B4F-971F-AFEA25AF6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3BC1-B274-471A-B369-110DD52C6F53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DFE21-58FE-45F5-9501-CEA4A2771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CFD83-9B4A-4FDD-AFCE-ABA9EDA1C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65FD-B3C8-4FCA-BE77-38B51D327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9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reylag-Goos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llard_080508.jpg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cs.wikipedia.org/wiki/Soubor:Kaczka_krzyzowka_samica.jpg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o0JshorR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9.jpeg"/><Relationship Id="rId4" Type="http://schemas.openxmlformats.org/officeDocument/2006/relationships/hyperlink" Target="http://cs.wikipedia.org/wiki/Soubor:Podiceps_cristatus_1_(Marek_Szczepanek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a8Cm0plf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0.jpeg"/><Relationship Id="rId4" Type="http://schemas.openxmlformats.org/officeDocument/2006/relationships/hyperlink" Target="http://cs.wikipedia.org/wiki/Soubor:Phalacrocorax_carbo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pjcl4Kv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1.jpeg"/><Relationship Id="rId4" Type="http://schemas.openxmlformats.org/officeDocument/2006/relationships/hyperlink" Target="http://cs.wikipedia.org/wiki/Soubor:Bl%C3%A4sshuhn_Fulica_atra_Richard_Bartz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2alPPPn3w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hyperlink" Target="http://cs.wikipedia.org/wiki/Soubor:Black-headed_Gull-Mindaugas_Urbonas-8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cs.wikipedia.org/wiki/Soubor:Black-headed_Gull-Mindaugas_Urbonas-8.jpg" TargetMode="External"/><Relationship Id="rId7" Type="http://schemas.openxmlformats.org/officeDocument/2006/relationships/hyperlink" Target="http://cs.wikipedia.org/wiki/Soubor:CygneVaires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2.png"/><Relationship Id="rId5" Type="http://schemas.openxmlformats.org/officeDocument/2006/relationships/hyperlink" Target="http://cs.wikipedia.org/wiki/Soubor:Bl%C3%A4sshuhn_Fulica_atra_Richard_Bartz.jp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cs.wikipedia.org/wiki/Soubor:Black-headed_Gull-Mindaugas_Urbonas-8.jpg" TargetMode="External"/><Relationship Id="rId7" Type="http://schemas.openxmlformats.org/officeDocument/2006/relationships/hyperlink" Target="http://cs.wikipedia.org/wiki/Soubor:CygneVaires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2.png"/><Relationship Id="rId5" Type="http://schemas.openxmlformats.org/officeDocument/2006/relationships/hyperlink" Target="http://cs.wikipedia.org/wiki/Soubor:Bl%C3%A4sshuhn_Fulica_atra_Richard_Bartz.jp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cs.wikipedia.org/wiki/Soubor:Phalacrocorax_carbo1.jpg" TargetMode="External"/><Relationship Id="rId7" Type="http://schemas.openxmlformats.org/officeDocument/2006/relationships/hyperlink" Target="http://cs.wikipedia.org/wiki/Soubor:Mallard_080508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2.png"/><Relationship Id="rId5" Type="http://schemas.openxmlformats.org/officeDocument/2006/relationships/hyperlink" Target="http://cs.wikipedia.org/wiki/Soubor:Podiceps_cristatus_1_(Marek_Szczepanek).jpg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10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cs.wikipedia.org/wiki/Soubor:Phalacrocorax_carbo1.jpg" TargetMode="External"/><Relationship Id="rId7" Type="http://schemas.openxmlformats.org/officeDocument/2006/relationships/hyperlink" Target="http://cs.wikipedia.org/wiki/Soubor:Mallard_080508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6.png"/><Relationship Id="rId5" Type="http://schemas.openxmlformats.org/officeDocument/2006/relationships/hyperlink" Target="http://cs.wikipedia.org/wiki/Soubor:Podiceps_cristatus_1_(Marek_Szczepanek).jp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cs.wikipedia.org/wiki/Soubor:Phalacrocorax_carbo1.jpg" TargetMode="External"/><Relationship Id="rId3" Type="http://schemas.openxmlformats.org/officeDocument/2006/relationships/hyperlink" Target="http://cs.wikipedia.org/wiki/Soubor:CygneVaires.jpg" TargetMode="External"/><Relationship Id="rId7" Type="http://schemas.openxmlformats.org/officeDocument/2006/relationships/hyperlink" Target="http://cs.wikipedia.org/wiki/Soubor:Mallard_080508.jpg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://cs.wikipedia.org/wiki/Soubor:Podiceps_cristatus_1_(Marek_Szczepanek).jpg" TargetMode="External"/><Relationship Id="rId5" Type="http://schemas.openxmlformats.org/officeDocument/2006/relationships/hyperlink" Target="http://cs.wikipedia.org/wiki/Soubor:Greylag-Goose.jpg" TargetMode="External"/><Relationship Id="rId15" Type="http://schemas.openxmlformats.org/officeDocument/2006/relationships/hyperlink" Target="http://cs.wikipedia.org/wiki/Soubor:Bl%C3%A4sshuhn_Fulica_atra_Richard_Bartz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cs.wikipedia.org/wiki/Soubor:Black-headed_Gull-Mindaugas_Urbonas-8.jpg" TargetMode="Externa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ygneVaire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cs.wikipedia.org/wiki/Soubor:CygnusOlorJuvenile.jpg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2MqKVeQyO2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028A3-F8C5-4F18-9B3B-0306F05F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E936A0-7721-45DF-9212-9D2456980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Str. 38 – 39 učebnice</a:t>
            </a:r>
          </a:p>
          <a:p>
            <a:r>
              <a:rPr lang="cs-CZ" dirty="0"/>
              <a:t>Podle potravy:1…………….. 2. …………… 3. ………………..</a:t>
            </a:r>
          </a:p>
          <a:p>
            <a:r>
              <a:rPr lang="cs-CZ" dirty="0"/>
              <a:t>Seřaď správně:  snášení vajec, tok, stavba hnízda, péče o mláďata, vysedávání vajec</a:t>
            </a:r>
          </a:p>
          <a:p>
            <a:r>
              <a:rPr lang="cs-CZ" dirty="0"/>
              <a:t>Vysvětli. 1. mláďata krmivá …………………  2 mláďata nekrmivá…………..</a:t>
            </a:r>
          </a:p>
          <a:p>
            <a:r>
              <a:rPr lang="cs-CZ" dirty="0"/>
              <a:t>Vysvětli: 1. ptáci stěhovaví………………2. ptáci stálí …………………….</a:t>
            </a:r>
          </a:p>
          <a:p>
            <a:endParaRPr lang="cs-CZ" dirty="0"/>
          </a:p>
          <a:p>
            <a:r>
              <a:rPr lang="cs-CZ" dirty="0"/>
              <a:t>Kontrola DÚ na další online hodině, nic neposílat.</a:t>
            </a:r>
          </a:p>
        </p:txBody>
      </p:sp>
    </p:spTree>
    <p:extLst>
      <p:ext uri="{BB962C8B-B14F-4D97-AF65-F5344CB8AC3E}">
        <p14:creationId xmlns:p14="http://schemas.microsoft.com/office/powerpoint/2010/main" val="44820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426161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/>
              <a:t>husa velká</a:t>
            </a:r>
          </a:p>
          <a:p>
            <a:r>
              <a:rPr lang="cs-CZ" sz="2800" dirty="0"/>
              <a:t>- často na souši, kde se pase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dobře létá, tažný pták 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housata šedožlutá</a:t>
            </a:r>
          </a:p>
        </p:txBody>
      </p:sp>
      <p:pic>
        <p:nvPicPr>
          <p:cNvPr id="3074" name="Picture 2" descr="Greylag-Goos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1628800"/>
            <a:ext cx="4968553" cy="49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20688"/>
            <a:ext cx="817967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u="sng" dirty="0"/>
              <a:t>kachna divoká</a:t>
            </a:r>
          </a:p>
          <a:p>
            <a:r>
              <a:rPr lang="cs-CZ" sz="2800" dirty="0"/>
              <a:t>- pohlavní dvoutvárnost – zbarvení</a:t>
            </a:r>
          </a:p>
          <a:p>
            <a:r>
              <a:rPr lang="cs-CZ" sz="2800" dirty="0"/>
              <a:t>- všežravá</a:t>
            </a:r>
          </a:p>
          <a:p>
            <a:r>
              <a:rPr lang="cs-CZ" sz="2800" dirty="0"/>
              <a:t>- panáčkuje při hledání potravy – zvedá zadní část těla, </a:t>
            </a:r>
          </a:p>
          <a:p>
            <a:r>
              <a:rPr lang="cs-CZ" sz="2800" dirty="0"/>
              <a:t> zobák více do hloubky</a:t>
            </a:r>
          </a:p>
        </p:txBody>
      </p:sp>
      <p:pic>
        <p:nvPicPr>
          <p:cNvPr id="5122" name="Picture 2" descr="Kačer">
            <a:hlinkClick r:id="rId3" tooltip="Kač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0" y="2996952"/>
            <a:ext cx="4968552" cy="35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chna">
            <a:hlinkClick r:id="rId5" tooltip="Kachn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7896"/>
            <a:ext cx="3616392" cy="34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324B004-EB3F-45D0-B4B9-3597155037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t="32281" r="43647" b="45571"/>
          <a:stretch/>
        </p:blipFill>
        <p:spPr>
          <a:xfrm>
            <a:off x="6948264" y="356037"/>
            <a:ext cx="1800200" cy="14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8640961" cy="6617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2. Potápky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plovací blána není celistvá – kolem každého prstu 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hnízda na vodě nebo těšně u vody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loví ostrým zobákem i ryby</a:t>
            </a:r>
          </a:p>
          <a:p>
            <a:r>
              <a:rPr lang="cs-CZ" sz="2800" b="1" u="sng" dirty="0"/>
              <a:t>Potápka roháč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naše největší potápka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živí se malými rybami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tažný pták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mláďata nekrmivá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samec chocholku</a:t>
            </a:r>
          </a:p>
          <a:p>
            <a:r>
              <a:rPr lang="cs-CZ" sz="2800" dirty="0"/>
              <a:t>       na hlavě</a:t>
            </a:r>
          </a:p>
          <a:p>
            <a:r>
              <a:rPr lang="cs-CZ" sz="2800" dirty="0">
                <a:hlinkClick r:id="rId3"/>
              </a:rPr>
              <a:t>https://www.youtube.com/watch?v=Iso0JshorR0</a:t>
            </a:r>
            <a:endParaRPr lang="cs-CZ" sz="2800" dirty="0"/>
          </a:p>
          <a:p>
            <a:endParaRPr lang="cs-CZ" sz="2800" dirty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6146" name="Picture 2" descr="Potápka roháč ve svatebním šatě">
            <a:hlinkClick r:id="rId4" tooltip="Potápka roháč ve svatebním šatě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27" y="2564904"/>
            <a:ext cx="5132373" cy="37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768F90-8939-464C-B7B5-3308773365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14998" r="68872" b="49953"/>
          <a:stretch/>
        </p:blipFill>
        <p:spPr>
          <a:xfrm>
            <a:off x="7135753" y="1700808"/>
            <a:ext cx="1800200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692696"/>
            <a:ext cx="813690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3. Veslonozí</a:t>
            </a:r>
          </a:p>
          <a:p>
            <a:r>
              <a:rPr lang="cs-CZ" sz="2800" b="1" u="sng" dirty="0"/>
              <a:t>Kormorán velký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hákovitý zobák, černé peří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hnízdo na stromech u vody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krmí mláďata menšími rybami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 ČR chráněný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přemnožení – likvidace rybníku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plovací blána spojuje čtyři prsty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https://www.youtube.com/watch?v=aLa8Cm0plfE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7170" name="Picture 2" descr="Phalacrocorax carbo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946814" cy="42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DD7F81-939F-4F5B-9F9E-DD9B45E745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62305" r="68457" b="2833"/>
          <a:stretch/>
        </p:blipFill>
        <p:spPr>
          <a:xfrm>
            <a:off x="1871700" y="4568875"/>
            <a:ext cx="1728192" cy="20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548680"/>
            <a:ext cx="6870170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4. Krátkokřídlí</a:t>
            </a:r>
          </a:p>
          <a:p>
            <a:r>
              <a:rPr lang="cs-CZ" sz="2800" b="1" u="sng" dirty="0"/>
              <a:t>Lyska černá</a:t>
            </a:r>
            <a:endParaRPr lang="cs-CZ" sz="2800" dirty="0"/>
          </a:p>
          <a:p>
            <a:r>
              <a:rPr lang="cs-CZ" sz="2800" dirty="0"/>
              <a:t>- lalokovité kožní lemy na prstech</a:t>
            </a:r>
          </a:p>
          <a:p>
            <a:r>
              <a:rPr lang="cs-CZ" sz="2800" dirty="0"/>
              <a:t>- černé zbarvení, na hlavě bílá lysinka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krátce se potápí- rostliny, drobní vodní živočichové</a:t>
            </a:r>
          </a:p>
          <a:p>
            <a:pPr marL="457200" indent="-457200">
              <a:buFontTx/>
              <a:buChar char="-"/>
            </a:pPr>
            <a:r>
              <a:rPr lang="cs-CZ" dirty="0">
                <a:hlinkClick r:id="rId3"/>
              </a:rPr>
              <a:t>https://www.youtube.com/watch?v=ySpjcl4KvPY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endParaRPr lang="cs-CZ" sz="2800" dirty="0"/>
          </a:p>
        </p:txBody>
      </p:sp>
      <p:pic>
        <p:nvPicPr>
          <p:cNvPr id="8194" name="Picture 2" descr="http://upload.wikimedia.org/wikipedia/commons/thumb/6/6d/Bl%C3%A4sshuhn_Fulica_atra_Richard_Bartz.jpg/215px-Bl%C3%A4sshuhn_Fulica_atra_Richard_Bart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59832"/>
            <a:ext cx="7580639" cy="34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655AAB-167B-441F-84D3-0986BA3408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9" t="45571" b="24899"/>
          <a:stretch/>
        </p:blipFill>
        <p:spPr>
          <a:xfrm>
            <a:off x="6372200" y="980727"/>
            <a:ext cx="2132864" cy="21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3870812" cy="649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5. Dlouhokřídlí</a:t>
            </a:r>
          </a:p>
          <a:p>
            <a:endParaRPr lang="cs-CZ" sz="2800" b="1" u="sng" dirty="0"/>
          </a:p>
          <a:p>
            <a:r>
              <a:rPr lang="cs-CZ" sz="2800" b="1" u="sng" dirty="0"/>
              <a:t>Racek chechtavý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 úzká a dlouhá křídla – dobře létá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plave, loví ryby, hmyz, i na čerstvě zoraných polích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přezimuje u moří, někteří u nás na nezamrzlých  tocích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https://www.youtube.com/watch?v=Yg2alPPPn3w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9218" name="Picture 2" descr="http://upload.wikimedia.org/wikipedia/commons/thumb/1/12/Black-headed_Gull-Mindaugas_Urbonas-8.jpg/200px-Black-headed_Gull-Mindaugas_Urbonas-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733636" cy="3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C7B5E15-EAC7-430A-A730-E7AA1327A2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20" t="35691" b="41597"/>
          <a:stretch/>
        </p:blipFill>
        <p:spPr>
          <a:xfrm>
            <a:off x="5436096" y="548680"/>
            <a:ext cx="3487296" cy="2016224"/>
          </a:xfrm>
          <a:prstGeom prst="rect">
            <a:avLst/>
          </a:prstGeom>
        </p:spPr>
      </p:pic>
      <p:pic>
        <p:nvPicPr>
          <p:cNvPr id="1026" name="Picture 2" descr="Racek tříprstý – Wikipedie">
            <a:extLst>
              <a:ext uri="{FF2B5EF4-FFF2-40B4-BE49-F238E27FC236}">
                <a16:creationId xmlns:a16="http://schemas.microsoft.com/office/drawing/2014/main" id="{1DAE7EF3-C605-4C64-9A78-7A9A5B596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1" r="28912"/>
          <a:stretch/>
        </p:blipFill>
        <p:spPr bwMode="auto">
          <a:xfrm>
            <a:off x="7505436" y="3645024"/>
            <a:ext cx="1512168" cy="2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8943-0364-4E36-9CD9-DA14913B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ptáci 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4C0C80-510B-4349-998B-01211F1D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Znaky:</a:t>
            </a:r>
          </a:p>
          <a:p>
            <a:pPr lvl="1"/>
            <a:r>
              <a:rPr lang="cs-CZ" dirty="0"/>
              <a:t>dobře plavou</a:t>
            </a:r>
          </a:p>
          <a:p>
            <a:pPr lvl="1"/>
            <a:r>
              <a:rPr lang="cs-CZ" dirty="0"/>
              <a:t>peří husté, mastné- kostrční žlázy</a:t>
            </a:r>
          </a:p>
          <a:p>
            <a:pPr lvl="1"/>
            <a:r>
              <a:rPr lang="cs-CZ" dirty="0"/>
              <a:t>končetiny vzadu, plovací blány, lemy</a:t>
            </a:r>
          </a:p>
          <a:p>
            <a:pPr lvl="1"/>
            <a:r>
              <a:rPr lang="cs-CZ" dirty="0"/>
              <a:t>potrava na vodě – rostliny, hmyz, bezobratlí, ryby</a:t>
            </a:r>
          </a:p>
          <a:p>
            <a:pPr lvl="1"/>
            <a:r>
              <a:rPr lang="cs-CZ" dirty="0"/>
              <a:t>mláďata nekrmivá</a:t>
            </a:r>
          </a:p>
          <a:p>
            <a:pPr lvl="1"/>
            <a:r>
              <a:rPr lang="cs-CZ" dirty="0"/>
              <a:t>hnízdo u vody- kryté, na vodě- potápky</a:t>
            </a:r>
          </a:p>
          <a:p>
            <a:pPr lvl="1"/>
            <a:r>
              <a:rPr lang="cs-CZ" dirty="0"/>
              <a:t>Vrubozobí: …labuť, kachna, husa…</a:t>
            </a:r>
          </a:p>
          <a:p>
            <a:pPr lvl="1"/>
            <a:r>
              <a:rPr lang="cs-CZ" dirty="0"/>
              <a:t>Potápky: ……potápka roháč…………</a:t>
            </a:r>
          </a:p>
          <a:p>
            <a:pPr lvl="1"/>
            <a:r>
              <a:rPr lang="cs-CZ" dirty="0"/>
              <a:t>Veslonozí: ……kormorán……………</a:t>
            </a:r>
          </a:p>
          <a:p>
            <a:pPr lvl="1"/>
            <a:r>
              <a:rPr lang="cs-CZ" dirty="0"/>
              <a:t>Krátkokřídlí: ……lyska černá……</a:t>
            </a:r>
          </a:p>
          <a:p>
            <a:pPr lvl="1"/>
            <a:r>
              <a:rPr lang="cs-CZ" dirty="0"/>
              <a:t>Dlouhokřídlí: ……racek……………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2708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548680"/>
            <a:ext cx="93152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Doplň chybějící slova – DÚ napiš jen doplněná slova</a:t>
            </a:r>
          </a:p>
          <a:p>
            <a:endParaRPr lang="cs-CZ" sz="3200" b="1" dirty="0"/>
          </a:p>
          <a:p>
            <a:pPr marL="514350" indent="-514350">
              <a:buAutoNum type="arabicParenR"/>
            </a:pPr>
            <a:r>
              <a:rPr lang="cs-CZ" sz="2800" dirty="0"/>
              <a:t>Vodní ptáci mají …………………………….. peří díky</a:t>
            </a:r>
          </a:p>
          <a:p>
            <a:r>
              <a:rPr lang="cs-CZ" sz="2800" dirty="0"/>
              <a:t>olejovitému výměšku ………………………… žlázy.</a:t>
            </a:r>
          </a:p>
          <a:p>
            <a:r>
              <a:rPr lang="cs-CZ" sz="2800" dirty="0"/>
              <a:t>2) Vrubozobí ptáci mají zobák s …………………….., který</a:t>
            </a:r>
          </a:p>
          <a:p>
            <a:r>
              <a:rPr lang="cs-CZ" sz="2800" dirty="0"/>
              <a:t>slouží k …………………………………. vody.</a:t>
            </a:r>
          </a:p>
          <a:p>
            <a:r>
              <a:rPr lang="cs-CZ" sz="2800" dirty="0"/>
              <a:t>3) Potápky nemají celistvou ……………………………. blánu, </a:t>
            </a:r>
          </a:p>
          <a:p>
            <a:r>
              <a:rPr lang="cs-CZ" sz="2800" dirty="0"/>
              <a:t>ale kožní lem.</a:t>
            </a:r>
          </a:p>
          <a:p>
            <a:r>
              <a:rPr lang="cs-CZ" sz="2800" dirty="0"/>
              <a:t>4) Kormorán má ……………………………. zobák, živí se </a:t>
            </a:r>
          </a:p>
          <a:p>
            <a:r>
              <a:rPr lang="cs-CZ" sz="2800" dirty="0"/>
              <a:t>…………………………. a v ČR je ……………………………. .</a:t>
            </a:r>
          </a:p>
          <a:p>
            <a:r>
              <a:rPr lang="cs-CZ" sz="2800" dirty="0"/>
              <a:t>5) Lyska černá patří mezi …………………………………… .</a:t>
            </a:r>
          </a:p>
          <a:p>
            <a:r>
              <a:rPr lang="cs-CZ" sz="2800" dirty="0"/>
              <a:t>6) Racek chechtavý má úzká a ……………………………. křídla,</a:t>
            </a:r>
          </a:p>
          <a:p>
            <a:r>
              <a:rPr lang="cs-CZ" sz="2800" dirty="0"/>
              <a:t>dobře …………………………… .</a:t>
            </a:r>
          </a:p>
        </p:txBody>
      </p:sp>
    </p:spTree>
    <p:extLst>
      <p:ext uri="{BB962C8B-B14F-4D97-AF65-F5344CB8AC3E}">
        <p14:creationId xmlns:p14="http://schemas.microsoft.com/office/powerpoint/2010/main" val="33283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2/Black-headed_Gull-Mindaugas_Urbonas-8.jpg/200px-Black-headed_Gull-Mindaugas_Urbonas-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909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6/6d/Bl%C3%A4sshuhn_Fulica_atra_Richard_Bartz.jpg/215px-Bl%C3%A4sshuhn_Fulica_atra_Richard_Bartz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06" y="2137181"/>
            <a:ext cx="2923412" cy="1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buť velká - samice">
            <a:hlinkClick r:id="rId7" tooltip="Labuť velká - samic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91" y="1513954"/>
            <a:ext cx="29219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332656"/>
            <a:ext cx="7853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Doplň jména vodních ptáků a řádů, do kterých patří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3682334"/>
            <a:ext cx="855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racek chechtavý         lyska černá                labuť velká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4370061"/>
            <a:ext cx="243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00B0F0"/>
                </a:solidFill>
              </a:rPr>
              <a:t>dlouhokřídlí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47864" y="39330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>
                <a:solidFill>
                  <a:srgbClr val="00B0F0"/>
                </a:solidFill>
              </a:rPr>
              <a:t>krátkokřídlí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28184" y="382620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>
                <a:solidFill>
                  <a:srgbClr val="00B0F0"/>
                </a:solidFill>
              </a:rPr>
              <a:t>vrubozobí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AAC23E-8007-4E0F-AD2B-31B31762D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596" y="5203432"/>
            <a:ext cx="1959631" cy="11339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DFF70E-D780-4661-B89E-4F82C3308B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224" y="4883047"/>
            <a:ext cx="1417906" cy="145436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1145FC-CE62-4F9B-8899-BECC43AC2C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514" y="4921114"/>
            <a:ext cx="179847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2/Black-headed_Gull-Mindaugas_Urbonas-8.jpg/200px-Black-headed_Gull-Mindaugas_Urbonas-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909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6/6d/Bl%C3%A4sshuhn_Fulica_atra_Richard_Bartz.jpg/215px-Bl%C3%A4sshuhn_Fulica_atra_Richard_Bartz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06" y="2137181"/>
            <a:ext cx="2923412" cy="1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buť velká - samice">
            <a:hlinkClick r:id="rId7" tooltip="Labuť velká - samic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91" y="1513954"/>
            <a:ext cx="29219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332656"/>
            <a:ext cx="7853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Doplň jména vodních ptáků a řádů, do kterých patří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3682334"/>
            <a:ext cx="855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racek chechtavý         lyska černá                labuť velká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4370061"/>
            <a:ext cx="243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dlouhokřídlí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47864" y="39330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krátkokřídlí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28184" y="382620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vrubozobí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AAC23E-8007-4E0F-AD2B-31B31762D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648" y="5057788"/>
            <a:ext cx="1959631" cy="11339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DFF70E-D780-4661-B89E-4F82C3308B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4994011"/>
            <a:ext cx="1417906" cy="145436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1145FC-CE62-4F9B-8899-BECC43AC2C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7739" y="4833488"/>
            <a:ext cx="179847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028A3-F8C5-4F18-9B3B-0306F05F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DÚ z online hodiny- kontrola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E936A0-7721-45DF-9212-9D245698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/>
          <a:lstStyle/>
          <a:p>
            <a:r>
              <a:rPr lang="cs-CZ" dirty="0"/>
              <a:t>Str. 38 – 39 učebnice</a:t>
            </a:r>
          </a:p>
          <a:p>
            <a:r>
              <a:rPr lang="cs-CZ" sz="2800" dirty="0"/>
              <a:t>Podle potravy:1. všežraví 2. semenožraví 3.hmyzožraví</a:t>
            </a:r>
          </a:p>
          <a:p>
            <a:r>
              <a:rPr lang="cs-CZ" sz="2800" dirty="0"/>
              <a:t>Seřaď správně:</a:t>
            </a:r>
            <a:r>
              <a:rPr lang="cs-CZ" sz="2800" dirty="0">
                <a:solidFill>
                  <a:prstClr val="black"/>
                </a:solidFill>
              </a:rPr>
              <a:t> , tok, stavba hnízda, </a:t>
            </a:r>
            <a:r>
              <a:rPr lang="cs-CZ" sz="2800" dirty="0"/>
              <a:t>snášení vajec, vysedávání vajec</a:t>
            </a:r>
          </a:p>
          <a:p>
            <a:r>
              <a:rPr lang="cs-CZ" sz="2800" dirty="0"/>
              <a:t>Vysvětli. 1. mláďata krmivá – rodiče pečují o mláďata  2 mláďata nekrmivá - rodiče nepečují o mláďata, potravu si hledají sami za matkou</a:t>
            </a:r>
          </a:p>
          <a:p>
            <a:r>
              <a:rPr lang="cs-CZ" sz="2800" dirty="0"/>
              <a:t>Vysvětli: 1. ptáci stěhovaví- na zimu odlétají 2. ptáci stálí zůstávají přes zimu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35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alacrocorax carbo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8" y="162218"/>
            <a:ext cx="24509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tápka roháč ve svatebním šatě">
            <a:hlinkClick r:id="rId5" tooltip="Potápka roháč ve svatebním šatě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14" y="187554"/>
            <a:ext cx="3130453" cy="20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čer">
            <a:hlinkClick r:id="rId7" tooltip="Kačer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01" y="162218"/>
            <a:ext cx="2918219" cy="20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7828" y="3501008"/>
            <a:ext cx="857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 kormorán velký         potápka roháč             kachna divoká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653136"/>
            <a:ext cx="17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  veslonozí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75856" y="46531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potápky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72200" y="46531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vrubozobí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25C947-A049-4B9A-973A-284B0C00F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518" y="4931656"/>
            <a:ext cx="1162949" cy="14086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98E2B13-2660-4071-B3DD-D7CAC2257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2633" y="5127027"/>
            <a:ext cx="1310883" cy="14086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3576034-D283-4B18-A472-F553D2B3D7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9021" y="5091970"/>
            <a:ext cx="179847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alacrocorax carbo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8" y="260648"/>
            <a:ext cx="24509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tápka roháč ve svatebním šatě">
            <a:hlinkClick r:id="rId5" tooltip="Potápka roháč ve svatebním šatě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98" y="260648"/>
            <a:ext cx="3130453" cy="20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čer">
            <a:hlinkClick r:id="rId7" tooltip="Kačer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94" y="260648"/>
            <a:ext cx="2918219" cy="20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7828" y="3501008"/>
            <a:ext cx="857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kormorán velký         potápka roháč             kachna divoká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653136"/>
            <a:ext cx="17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veslonozí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75856" y="46531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potápky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72200" y="46531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vrubozobí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1988E99-7E2A-4D5B-AE33-6783F289F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9400" y="2158806"/>
            <a:ext cx="1798476" cy="14265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CA0433A-C643-4DCA-916C-93462ABEC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162" y="1887177"/>
            <a:ext cx="1164437" cy="14082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A03432-690A-4411-BFEE-6FC19C7646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2848" y="1855716"/>
            <a:ext cx="149974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F0611-1276-42A4-BD44-EEB9E143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04BE59B-F542-4A0C-B218-93F759CC6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417638"/>
            <a:ext cx="4774443" cy="47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04EE4-9A37-45CA-91F6-AE85E157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– vnitřní ústrojí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5D2D4E2-4783-4E1D-ABD7-EDC18996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119" y="1600200"/>
            <a:ext cx="50237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1FB28-3C7D-4C1A-AEAD-36453C31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Znaky, vejce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228339-C2FC-4DBF-9EFB-74ACA931F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835"/>
            <a:ext cx="4200508" cy="31519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5E0021-3F6B-45D2-AEE0-C02E653E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96752"/>
            <a:ext cx="3853006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0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98072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rgbClr val="0070C0"/>
                </a:solidFill>
              </a:rPr>
              <a:t>Vodní  ptáci</a:t>
            </a:r>
          </a:p>
        </p:txBody>
      </p:sp>
      <p:pic>
        <p:nvPicPr>
          <p:cNvPr id="3" name="Picture 2" descr="Labuť velká - samice">
            <a:hlinkClick r:id="rId3" tooltip="Labuť velká - samic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6532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ylag-Goos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95" y="4362781"/>
            <a:ext cx="2302028" cy="2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čer">
            <a:hlinkClick r:id="rId7" tooltip="Kačer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6367"/>
            <a:ext cx="2376264" cy="1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1/12/Black-headed_Gull-Mindaugas_Urbonas-8.jpg/200px-Black-headed_Gull-Mindaugas_Urbonas-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" y="4362782"/>
            <a:ext cx="3057134" cy="22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tápka roháč ve svatebním šatě">
            <a:hlinkClick r:id="rId11" tooltip="Potápka roháč ve svatebním šatě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02" y="4371960"/>
            <a:ext cx="3504993" cy="22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halacrocorax carbo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18" y="2416108"/>
            <a:ext cx="2160240" cy="17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thumb/6/6d/Bl%C3%A4sshuhn_Fulica_atra_Richard_Bartz.jpg/215px-Bl%C3%A4sshuhn_Fulica_atra_Richard_Bartz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7" y="426685"/>
            <a:ext cx="3739180" cy="17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1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80728"/>
            <a:ext cx="8208912" cy="5386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Vodní ptáci</a:t>
            </a:r>
          </a:p>
          <a:p>
            <a:endParaRPr lang="cs-CZ" sz="2800" b="1" u="sng" dirty="0"/>
          </a:p>
          <a:p>
            <a:pPr marL="457200" indent="-457200">
              <a:buFontTx/>
              <a:buChar char="-"/>
            </a:pPr>
            <a:r>
              <a:rPr lang="cs-CZ" sz="2800" dirty="0"/>
              <a:t>umí plavat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r>
              <a:rPr lang="cs-CZ" sz="2800" dirty="0"/>
              <a:t>- zadní končetiny posunuty dozadu, mezi prsty plovací</a:t>
            </a:r>
          </a:p>
          <a:p>
            <a:r>
              <a:rPr lang="cs-CZ" sz="2800" dirty="0"/>
              <a:t> blána</a:t>
            </a:r>
          </a:p>
          <a:p>
            <a:endParaRPr lang="cs-CZ" sz="2800" dirty="0"/>
          </a:p>
          <a:p>
            <a:r>
              <a:rPr lang="cs-CZ" sz="2800" dirty="0"/>
              <a:t>- peří – prachové a obrysové, je </a:t>
            </a:r>
            <a:r>
              <a:rPr lang="cs-CZ" sz="2800" b="1" u="sng" dirty="0" err="1"/>
              <a:t>nesmáčivé</a:t>
            </a:r>
            <a:r>
              <a:rPr lang="cs-CZ" sz="2800" dirty="0"/>
              <a:t> – díky</a:t>
            </a:r>
          </a:p>
          <a:p>
            <a:r>
              <a:rPr lang="cs-CZ" sz="2800" dirty="0"/>
              <a:t>olejovitému výměšku kostrční žlázy</a:t>
            </a:r>
          </a:p>
          <a:p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před podchlazením chrání podkožní tuk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141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620688"/>
            <a:ext cx="8712968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cs-CZ" sz="2800" b="1" dirty="0"/>
              <a:t>Vrubozobí</a:t>
            </a:r>
          </a:p>
          <a:p>
            <a:r>
              <a:rPr lang="cs-CZ" sz="2800" dirty="0"/>
              <a:t>- Potravu na hladině, pod hladinou (</a:t>
            </a:r>
            <a:r>
              <a:rPr lang="cs-CZ" sz="2800" dirty="0" err="1"/>
              <a:t>polák</a:t>
            </a:r>
            <a:r>
              <a:rPr lang="cs-CZ" sz="2800" dirty="0"/>
              <a:t>, labuť)</a:t>
            </a:r>
          </a:p>
          <a:p>
            <a:r>
              <a:rPr lang="cs-CZ" sz="2800" dirty="0"/>
              <a:t>- zobák s vroubky – procezují vodu – části rostlin, malé </a:t>
            </a:r>
          </a:p>
          <a:p>
            <a:r>
              <a:rPr lang="cs-CZ" sz="2800" dirty="0"/>
              <a:t>vodní živočichy</a:t>
            </a:r>
          </a:p>
          <a:p>
            <a:endParaRPr lang="cs-CZ" sz="2800" dirty="0"/>
          </a:p>
          <a:p>
            <a:endParaRPr lang="cs-CZ" sz="2800" b="1" u="sng" dirty="0"/>
          </a:p>
        </p:txBody>
      </p:sp>
      <p:pic>
        <p:nvPicPr>
          <p:cNvPr id="3" name="Picture 2" descr="Labuť velká - samice">
            <a:hlinkClick r:id="rId3" tooltip="Labuť velká - samic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94292"/>
            <a:ext cx="4392488" cy="29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c/c6/CygnusOlorJuvenile.jpg/200px-CygnusOlorJuvenil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359"/>
            <a:ext cx="4135342" cy="25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6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0388-D0AB-4255-A4A6-5710DA5A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Labuť velká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D7DDC-AD01-46A4-93E7-E91EE762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800" dirty="0"/>
              <a:t>dlouhý krk</a:t>
            </a:r>
          </a:p>
          <a:p>
            <a:r>
              <a:rPr lang="cs-CZ" sz="2800" dirty="0"/>
              <a:t>rostliny ve vodě</a:t>
            </a:r>
          </a:p>
          <a:p>
            <a:pPr lvl="0">
              <a:spcBef>
                <a:spcPts val="0"/>
              </a:spcBef>
            </a:pPr>
            <a:r>
              <a:rPr lang="cs-CZ" sz="2800" dirty="0"/>
              <a:t>dospělci bílý, mláďata šedá, nekrmivá</a:t>
            </a:r>
          </a:p>
          <a:p>
            <a:pPr lvl="0">
              <a:spcBef>
                <a:spcPts val="0"/>
              </a:spcBef>
            </a:pPr>
            <a:r>
              <a:rPr lang="cs-CZ" sz="2400" dirty="0">
                <a:solidFill>
                  <a:prstClr val="black"/>
                </a:solidFill>
              </a:rPr>
              <a:t>dobře létá, natažený krk</a:t>
            </a:r>
          </a:p>
          <a:p>
            <a:pPr lvl="0">
              <a:spcBef>
                <a:spcPts val="0"/>
              </a:spcBef>
            </a:pPr>
            <a:r>
              <a:rPr lang="cs-CZ" sz="2800" dirty="0">
                <a:solidFill>
                  <a:prstClr val="black"/>
                </a:solidFill>
              </a:rPr>
              <a:t>přezimuje na nezamrzlých vodách i ve městech</a:t>
            </a:r>
          </a:p>
          <a:p>
            <a:pPr lvl="0">
              <a:spcBef>
                <a:spcPts val="0"/>
              </a:spcBef>
            </a:pPr>
            <a:r>
              <a:rPr lang="cs-CZ" sz="2800" dirty="0">
                <a:solidFill>
                  <a:prstClr val="black"/>
                </a:solidFill>
              </a:rPr>
              <a:t>žijí v páru celý </a:t>
            </a:r>
            <a:r>
              <a:rPr lang="cs-CZ" sz="2400" dirty="0">
                <a:solidFill>
                  <a:prstClr val="black"/>
                </a:solidFill>
              </a:rPr>
              <a:t>život</a:t>
            </a:r>
          </a:p>
          <a:p>
            <a:pPr lvl="0">
              <a:spcBef>
                <a:spcPts val="0"/>
              </a:spcBef>
            </a:pPr>
            <a:r>
              <a:rPr lang="cs-CZ" sz="2400" dirty="0">
                <a:solidFill>
                  <a:prstClr val="black"/>
                </a:solidFill>
                <a:hlinkClick r:id="rId2"/>
              </a:rPr>
              <a:t>https://www.youtube.com/watch?v=2MqKVeQyO2o</a:t>
            </a: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cs-CZ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cs-CZ" sz="2800" dirty="0">
              <a:solidFill>
                <a:prstClr val="black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11DAF1-D508-4B05-BDA7-3D2568586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429000"/>
            <a:ext cx="4405948" cy="29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4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726</Words>
  <Application>Microsoft Office PowerPoint</Application>
  <PresentationFormat>Předvádění na obrazovce (4:3)</PresentationFormat>
  <Paragraphs>152</Paragraphs>
  <Slides>21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systému Office</vt:lpstr>
      <vt:lpstr>Motiv Office</vt:lpstr>
      <vt:lpstr>DÚ z online hodiny</vt:lpstr>
      <vt:lpstr>DÚ z online hodiny- kontrola</vt:lpstr>
      <vt:lpstr>Vývoj</vt:lpstr>
      <vt:lpstr>Opakování – vnitřní ústrojí</vt:lpstr>
      <vt:lpstr>Znaky, vejce</vt:lpstr>
      <vt:lpstr>Prezentace aplikace PowerPoint</vt:lpstr>
      <vt:lpstr>Prezentace aplikace PowerPoint</vt:lpstr>
      <vt:lpstr>Prezentace aplikace PowerPoint</vt:lpstr>
      <vt:lpstr>Labuť velká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Vodní ptáci     (zápis)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Zbyněk Koláčný</cp:lastModifiedBy>
  <cp:revision>39</cp:revision>
  <dcterms:created xsi:type="dcterms:W3CDTF">2011-11-19T07:00:06Z</dcterms:created>
  <dcterms:modified xsi:type="dcterms:W3CDTF">2021-01-25T17:48:27Z</dcterms:modified>
</cp:coreProperties>
</file>